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7E5E-95EF-020B-F74C-9077AA178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20E44E-83D8-B2A3-3A49-77EBAE7BDC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AB4F5-D7AC-3E67-25E9-5B729D39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A5FD0-6C5D-D130-7961-9BE0759A4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9322D-CF73-8FA3-090F-FC7BC2F33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1477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FF7E7-C47A-C86F-0DD7-07E05247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15117-4C67-72EA-F927-6CB9A3419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9B33C-0F7E-43D9-BD51-B95BB50E2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ABD64-0897-D6EE-42E5-1420FA19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846CA-7804-F026-D922-760032E09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9986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FC7B-D2D7-72C8-6F3F-A364853BE1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097330-CED3-CA14-9066-97FA276429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4EAC9-D0E9-892A-60BF-36CA28332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26395-87EA-7C7F-92C9-8ED2BF96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658CD-CE28-3136-9772-A5CD1250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9064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59835-A629-FEBF-B8A3-B9B05F948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D6C04-17E3-1DA7-96CD-431DBF963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5C98E2-3AD2-490C-A812-58C92038F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CAA1B-5D20-E3C8-CC41-2697BDF30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6BAEA-4EB8-62C0-BFEE-02094F19A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888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3FBFF-8677-FEC2-B110-400323FC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93FCB-4F17-7F68-B886-F961892C60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795EA-FFD0-EAB4-E92F-B3FAEEE9D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62173-6846-55F6-8966-8CBF62D0E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41ED7-9BEB-C68C-A0EA-F96D2D6A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91539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F662-3D03-5B2D-35F6-EF7256086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8E18E-5FD1-6C2F-D66D-066A83D7B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3DB94A-A689-5EC7-9993-ED85C6F47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184B9-132C-336C-1A7B-C1BE0AF0D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A4EDB5-468E-2C92-D1E7-73F19206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1206A-29D1-0F59-0359-55E8F632C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7285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E26FB-97BA-E0BE-8C04-5CAC1D68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92CFC-194C-9703-3943-DDBFB9D6F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6BC014-EDD3-ADC8-2FB8-AAEC954917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977F9-0A9E-38BC-8DD5-8DBBB2402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BC0B9B-45D9-1ECE-E35B-97E4907DAD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C6D663-1CEA-CD64-FFA4-1E9DA69F9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EEFC5F-5FE1-2F16-9C9E-C70D7432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D1DD34-2445-9FEE-ABFC-4A8512DDE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4905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AE117-80FD-197E-152F-D9C85BF52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4052F-4D3E-7219-2C01-1EEEFF42F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E2CF2-EDF0-0292-08C4-024196EEF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D3B0E-DB89-4EC6-5F34-247B40C80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082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9AE298-44B4-F594-63B3-0DA276B37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F1C0E1-C2CC-626E-E053-BF8B7CEB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E99A5-09A2-7D99-008B-11D03C04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9342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E27A8-69B6-609A-50BF-18657486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D95B-E83B-12DF-B25A-B4628B768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62DD4-08C9-AA30-ECB3-4506E8F62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0DDE5-F624-186A-4240-B4C85E599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F91C1-D9AD-C833-AEF7-BDCA0B60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6B45-36A3-94D9-A144-E7E75CEE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748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8E33-76C2-9EDB-EA82-653B8D946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34C0B4-E036-FD84-DFE7-3EA38F4CF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69879-3B31-37CF-1362-0295715D0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038F5-D8FB-E1B9-881B-927DF058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60085-D159-2007-BA67-4F58A6F1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8C79D-3158-BEE3-5BBD-CA1E402F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016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8DB834-AF57-394C-410F-FC925E1DB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07A06-CA64-927C-CF5C-04C526BF9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5FE14-115D-5063-6422-A9799ED3A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F7F8DE-1EDA-42D0-9F0F-0AE75BEA5529}" type="datetimeFigureOut">
              <a:rPr lang="en-NZ" smtClean="0"/>
              <a:t>5/08/2025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C23E2-45E2-1963-A1B9-84E8506404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ADBA9-20F7-CABA-35F2-1BFBBD2CE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75B751-42E5-4B64-BA08-42242B053AB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672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D77B6FC8-0996-3723-5F8A-FC6B0247C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" y="24796"/>
            <a:ext cx="103860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3200" b="1" i="0" u="none" strike="noStrike" cap="none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latin typeface="Arial" panose="020B0604020202020204" pitchFamily="34" charset="0"/>
              </a:rPr>
              <a:t>Our Lady of the Valleys Parish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4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Pastoral Plan 2024–2029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69E5E3CC-0DEA-BAAC-5A17-3FB5EC35A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880" y="5667533"/>
            <a:ext cx="1038606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sz="20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📌 Our Commitment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NZ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This plan is a living document, reviewed annually.</a:t>
            </a:r>
            <a:br>
              <a:rPr kumimoji="0" lang="en-NZ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NZ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Together, we will build a vibrant One-parish, One-place, based in communion, mission, and hope.</a:t>
            </a:r>
            <a:endParaRPr kumimoji="0" lang="en-NZ" sz="4800" b="0" i="0" u="none" strike="noStrike" cap="none" normalizeH="0" baseline="0" noProof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B74176-DCC3-97DC-2F45-513F745102C8}"/>
              </a:ext>
            </a:extLst>
          </p:cNvPr>
          <p:cNvSpPr txBox="1"/>
          <p:nvPr/>
        </p:nvSpPr>
        <p:spPr>
          <a:xfrm>
            <a:off x="746761" y="1403191"/>
            <a:ext cx="1038605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NZ" sz="2000" noProof="0" dirty="0"/>
              <a:t>Our Six Focus Areas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836DF6-FBCA-699B-1EDE-F3D917122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112638"/>
              </p:ext>
            </p:extLst>
          </p:nvPr>
        </p:nvGraphicFramePr>
        <p:xfrm>
          <a:off x="944880" y="1865812"/>
          <a:ext cx="10386060" cy="3589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2020">
                  <a:extLst>
                    <a:ext uri="{9D8B030D-6E8A-4147-A177-3AD203B41FA5}">
                      <a16:colId xmlns:a16="http://schemas.microsoft.com/office/drawing/2014/main" val="1917563640"/>
                    </a:ext>
                  </a:extLst>
                </a:gridCol>
                <a:gridCol w="3462020">
                  <a:extLst>
                    <a:ext uri="{9D8B030D-6E8A-4147-A177-3AD203B41FA5}">
                      <a16:colId xmlns:a16="http://schemas.microsoft.com/office/drawing/2014/main" val="3710712460"/>
                    </a:ext>
                  </a:extLst>
                </a:gridCol>
                <a:gridCol w="3462020">
                  <a:extLst>
                    <a:ext uri="{9D8B030D-6E8A-4147-A177-3AD203B41FA5}">
                      <a16:colId xmlns:a16="http://schemas.microsoft.com/office/drawing/2014/main" val="158871664"/>
                    </a:ext>
                  </a:extLst>
                </a:gridCol>
              </a:tblGrid>
              <a:tr h="16139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  Community Building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Fostering a welcoming, inclusive parish where everyone feels they belong.</a:t>
                      </a: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 Communication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Ensuring clear, inclusive, and responsive communication across the parish.</a:t>
                      </a: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Refreshing Liturgy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Celebrating vibrant, engaging worship that reflects our diversity.</a:t>
                      </a: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4913"/>
                  </a:ext>
                </a:extLst>
              </a:tr>
              <a:tr h="185245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Finance &amp; Property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Stewarding our resources wisely to support mission and sustainability.</a:t>
                      </a: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Faith Building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Deepening spiritual life and formation for all ages and stages.</a:t>
                      </a:r>
                      <a:endParaRPr kumimoji="0" lang="en-NZ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 Family &amp; Marriage</a:t>
                      </a:r>
                      <a:b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NZ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          Support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NZ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Supporting families in all forms with compassion and connection.</a:t>
                      </a:r>
                      <a:endParaRPr kumimoji="0" lang="en-NZ" sz="48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42352"/>
                  </a:ext>
                </a:extLst>
              </a:tr>
            </a:tbl>
          </a:graphicData>
        </a:graphic>
      </p:graphicFrame>
      <p:pic>
        <p:nvPicPr>
          <p:cNvPr id="17" name="Picture 16" descr="A group of people hugging each other&#10;&#10;AI-generated content may be incorrect.">
            <a:extLst>
              <a:ext uri="{FF2B5EF4-FFF2-40B4-BE49-F238E27FC236}">
                <a16:creationId xmlns:a16="http://schemas.microsoft.com/office/drawing/2014/main" id="{EFE6F6C4-4CDE-CC08-8528-19712B3CD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9" t="10852" r="9341" b="9391"/>
          <a:stretch>
            <a:fillRect/>
          </a:stretch>
        </p:blipFill>
        <p:spPr>
          <a:xfrm>
            <a:off x="1023621" y="1943001"/>
            <a:ext cx="668305" cy="468000"/>
          </a:xfrm>
          <a:prstGeom prst="rect">
            <a:avLst/>
          </a:prstGeom>
        </p:spPr>
      </p:pic>
      <p:pic>
        <p:nvPicPr>
          <p:cNvPr id="19" name="Picture 18" descr="A black and white chat bubbles&#10;&#10;AI-generated content may be incorrect.">
            <a:extLst>
              <a:ext uri="{FF2B5EF4-FFF2-40B4-BE49-F238E27FC236}">
                <a16:creationId xmlns:a16="http://schemas.microsoft.com/office/drawing/2014/main" id="{3975594C-215B-CBFC-2D66-B07B63EB02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469" y="1942012"/>
            <a:ext cx="537379" cy="540000"/>
          </a:xfrm>
          <a:prstGeom prst="rect">
            <a:avLst/>
          </a:prstGeom>
        </p:spPr>
      </p:pic>
      <p:pic>
        <p:nvPicPr>
          <p:cNvPr id="21" name="Picture 20" descr="Hands holding up a sign icon vector&#10;&#10;AI-generated content may be incorrect.">
            <a:extLst>
              <a:ext uri="{FF2B5EF4-FFF2-40B4-BE49-F238E27FC236}">
                <a16:creationId xmlns:a16="http://schemas.microsoft.com/office/drawing/2014/main" id="{8120AA59-5C6A-232C-C758-766BB21C61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9" t="20899" r="23682" b="35623"/>
          <a:stretch>
            <a:fillRect/>
          </a:stretch>
        </p:blipFill>
        <p:spPr>
          <a:xfrm>
            <a:off x="4509348" y="3701504"/>
            <a:ext cx="563689" cy="468000"/>
          </a:xfrm>
          <a:prstGeom prst="rect">
            <a:avLst/>
          </a:prstGeom>
        </p:spPr>
      </p:pic>
      <p:pic>
        <p:nvPicPr>
          <p:cNvPr id="25" name="Picture 24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CBE18536-6103-D364-8ACB-DF5FFB68D3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822" y="1929312"/>
            <a:ext cx="540000" cy="540000"/>
          </a:xfrm>
          <a:prstGeom prst="rect">
            <a:avLst/>
          </a:prstGeom>
        </p:spPr>
      </p:pic>
      <p:pic>
        <p:nvPicPr>
          <p:cNvPr id="27" name="Picture 26" descr="A black circle with a building in the middle&#10;&#10;AI-generated content may be incorrect.">
            <a:extLst>
              <a:ext uri="{FF2B5EF4-FFF2-40B4-BE49-F238E27FC236}">
                <a16:creationId xmlns:a16="http://schemas.microsoft.com/office/drawing/2014/main" id="{BE8AD7D3-DC9F-A473-235D-C391F38A3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1" y="3708028"/>
            <a:ext cx="540000" cy="540000"/>
          </a:xfrm>
          <a:prstGeom prst="rect">
            <a:avLst/>
          </a:prstGeom>
        </p:spPr>
      </p:pic>
      <p:pic>
        <p:nvPicPr>
          <p:cNvPr id="29" name="Picture 28" descr="A person and person with heart&#10;&#10;AI-generated content may be incorrect.">
            <a:extLst>
              <a:ext uri="{FF2B5EF4-FFF2-40B4-BE49-F238E27FC236}">
                <a16:creationId xmlns:a16="http://schemas.microsoft.com/office/drawing/2014/main" id="{AEA2270C-89F3-A0BA-E737-18822BC0D7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8022" y="3723928"/>
            <a:ext cx="576000" cy="576000"/>
          </a:xfrm>
          <a:prstGeom prst="rect">
            <a:avLst/>
          </a:prstGeom>
        </p:spPr>
      </p:pic>
      <p:pic>
        <p:nvPicPr>
          <p:cNvPr id="1037" name="Picture 13">
            <a:extLst>
              <a:ext uri="{FF2B5EF4-FFF2-40B4-BE49-F238E27FC236}">
                <a16:creationId xmlns:a16="http://schemas.microsoft.com/office/drawing/2014/main" id="{80657C00-33CB-E1CF-4621-6DA521197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45" y="236360"/>
            <a:ext cx="1163320" cy="1321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4EE7AEE1-5F75-CBB1-8E24-874E4FF503D2}"/>
              </a:ext>
            </a:extLst>
          </p:cNvPr>
          <p:cNvSpPr/>
          <p:nvPr/>
        </p:nvSpPr>
        <p:spPr>
          <a:xfrm>
            <a:off x="9918700" y="147907"/>
            <a:ext cx="2222500" cy="1505999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1200" i="1" dirty="0"/>
              <a:t>“We, the parishioners of Our Lady of the Valleys Parish are one community under the guidance of the</a:t>
            </a:r>
            <a:br>
              <a:rPr lang="en-NZ" sz="1200" i="1" dirty="0"/>
            </a:br>
            <a:r>
              <a:rPr lang="en-NZ" sz="1200" i="1" dirty="0"/>
              <a:t>Holy Spirit.”</a:t>
            </a:r>
            <a:endParaRPr kumimoji="0" lang="en-NZ" sz="1600" i="1" u="none" strike="noStrike" cap="none" normalizeH="0" baseline="0" noProof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99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158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 Scoon</dc:creator>
  <cp:lastModifiedBy>P - S Calvert</cp:lastModifiedBy>
  <cp:revision>5</cp:revision>
  <dcterms:created xsi:type="dcterms:W3CDTF">2025-08-01T02:45:50Z</dcterms:created>
  <dcterms:modified xsi:type="dcterms:W3CDTF">2025-08-04T21:47:57Z</dcterms:modified>
</cp:coreProperties>
</file>